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2" r:id="rId1"/>
  </p:sldMasterIdLst>
  <p:notesMasterIdLst>
    <p:notesMasterId r:id="rId27"/>
  </p:notesMasterIdLst>
  <p:handoutMasterIdLst>
    <p:handoutMasterId r:id="rId28"/>
  </p:handoutMasterIdLst>
  <p:sldIdLst>
    <p:sldId id="419" r:id="rId2"/>
    <p:sldId id="420" r:id="rId3"/>
    <p:sldId id="421" r:id="rId4"/>
    <p:sldId id="422" r:id="rId5"/>
    <p:sldId id="423" r:id="rId6"/>
    <p:sldId id="424" r:id="rId7"/>
    <p:sldId id="426" r:id="rId8"/>
    <p:sldId id="427" r:id="rId9"/>
    <p:sldId id="428" r:id="rId10"/>
    <p:sldId id="429" r:id="rId11"/>
    <p:sldId id="430" r:id="rId12"/>
    <p:sldId id="431" r:id="rId13"/>
    <p:sldId id="438" r:id="rId14"/>
    <p:sldId id="439" r:id="rId15"/>
    <p:sldId id="440" r:id="rId16"/>
    <p:sldId id="441" r:id="rId17"/>
    <p:sldId id="442" r:id="rId18"/>
    <p:sldId id="443" r:id="rId19"/>
    <p:sldId id="448" r:id="rId20"/>
    <p:sldId id="454" r:id="rId21"/>
    <p:sldId id="457" r:id="rId22"/>
    <p:sldId id="458" r:id="rId23"/>
    <p:sldId id="459" r:id="rId24"/>
    <p:sldId id="460" r:id="rId25"/>
    <p:sldId id="463" r:id="rId2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800" b="1" kern="1200">
        <a:solidFill>
          <a:srgbClr val="CC3300"/>
        </a:solidFill>
        <a:latin typeface="Tahom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800" b="1" kern="1200">
        <a:solidFill>
          <a:srgbClr val="CC3300"/>
        </a:solidFill>
        <a:latin typeface="Tahom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800" b="1" kern="1200">
        <a:solidFill>
          <a:srgbClr val="CC3300"/>
        </a:solidFill>
        <a:latin typeface="Tahom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800" b="1" kern="1200">
        <a:solidFill>
          <a:srgbClr val="CC3300"/>
        </a:solidFill>
        <a:latin typeface="Tahom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800" b="1" kern="1200">
        <a:solidFill>
          <a:srgbClr val="CC3300"/>
        </a:solidFill>
        <a:latin typeface="Tahoma" pitchFamily="34" charset="0"/>
        <a:ea typeface="+mn-ea"/>
        <a:cs typeface="Arial" charset="0"/>
      </a:defRPr>
    </a:lvl5pPr>
    <a:lvl6pPr marL="2286000" algn="l" defTabSz="914400" rtl="0" eaLnBrk="1" latinLnBrk="0" hangingPunct="1">
      <a:defRPr sz="2800" b="1" kern="1200">
        <a:solidFill>
          <a:srgbClr val="CC3300"/>
        </a:solidFill>
        <a:latin typeface="Tahoma" pitchFamily="34" charset="0"/>
        <a:ea typeface="+mn-ea"/>
        <a:cs typeface="Arial" charset="0"/>
      </a:defRPr>
    </a:lvl6pPr>
    <a:lvl7pPr marL="2743200" algn="l" defTabSz="914400" rtl="0" eaLnBrk="1" latinLnBrk="0" hangingPunct="1">
      <a:defRPr sz="2800" b="1" kern="1200">
        <a:solidFill>
          <a:srgbClr val="CC3300"/>
        </a:solidFill>
        <a:latin typeface="Tahoma" pitchFamily="34" charset="0"/>
        <a:ea typeface="+mn-ea"/>
        <a:cs typeface="Arial" charset="0"/>
      </a:defRPr>
    </a:lvl7pPr>
    <a:lvl8pPr marL="3200400" algn="l" defTabSz="914400" rtl="0" eaLnBrk="1" latinLnBrk="0" hangingPunct="1">
      <a:defRPr sz="2800" b="1" kern="1200">
        <a:solidFill>
          <a:srgbClr val="CC3300"/>
        </a:solidFill>
        <a:latin typeface="Tahoma" pitchFamily="34" charset="0"/>
        <a:ea typeface="+mn-ea"/>
        <a:cs typeface="Arial" charset="0"/>
      </a:defRPr>
    </a:lvl8pPr>
    <a:lvl9pPr marL="3657600" algn="l" defTabSz="914400" rtl="0" eaLnBrk="1" latinLnBrk="0" hangingPunct="1">
      <a:defRPr sz="2800" b="1" kern="1200">
        <a:solidFill>
          <a:srgbClr val="CC3300"/>
        </a:solidFill>
        <a:latin typeface="Tahom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5E08"/>
    <a:srgbClr val="0000CC"/>
    <a:srgbClr val="FF3300"/>
    <a:srgbClr val="CC3300"/>
    <a:srgbClr val="FFA827"/>
    <a:srgbClr val="BE6A0E"/>
    <a:srgbClr val="EE8512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46" autoAdjust="0"/>
    <p:restoredTop sz="90272" autoAdjust="0"/>
  </p:normalViewPr>
  <p:slideViewPr>
    <p:cSldViewPr>
      <p:cViewPr varScale="1">
        <p:scale>
          <a:sx n="71" d="100"/>
          <a:sy n="71" d="100"/>
        </p:scale>
        <p:origin x="940" y="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0" d="100"/>
        <a:sy n="11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l" eaLnBrk="0" hangingPunct="0">
              <a:defRPr sz="1200" b="0">
                <a:solidFill>
                  <a:schemeClr val="tx1"/>
                </a:solidFill>
                <a:effectLst/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solidFill>
                  <a:schemeClr val="tx1"/>
                </a:solidFill>
                <a:effectLst/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1200" b="0">
                <a:solidFill>
                  <a:schemeClr val="tx1"/>
                </a:solidFill>
                <a:effectLst/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solidFill>
                  <a:schemeClr val="tx1"/>
                </a:solidFill>
                <a:effectLst/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2F6D3E4A-37A3-4652-979D-D59837553EF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55398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200" b="0">
                <a:solidFill>
                  <a:schemeClr val="tx1"/>
                </a:solidFill>
                <a:effectLst/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solidFill>
                  <a:schemeClr val="tx1"/>
                </a:solidFill>
                <a:effectLst/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4588" y="687388"/>
            <a:ext cx="4568825" cy="34258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1200" b="0">
                <a:solidFill>
                  <a:schemeClr val="tx1"/>
                </a:solidFill>
                <a:effectLst/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solidFill>
                  <a:schemeClr val="tx1"/>
                </a:solidFill>
                <a:effectLst/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F9535BD6-FAB7-4BE8-B3CD-462CB56F63A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80297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959E96-1061-4E2E-B998-2EDD65CD9656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959E96-1061-4E2E-B998-2EDD65CD9656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959E96-1061-4E2E-B998-2EDD65CD9656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959E96-1061-4E2E-B998-2EDD65CD9656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959E96-1061-4E2E-B998-2EDD65CD9656}" type="slidenum">
              <a:rPr lang="en-US" smtClean="0"/>
              <a:pPr/>
              <a:t>13</a:t>
            </a:fld>
            <a:endParaRPr 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959E96-1061-4E2E-B998-2EDD65CD9656}" type="slidenum">
              <a:rPr lang="en-US" smtClean="0"/>
              <a:pPr/>
              <a:t>14</a:t>
            </a:fld>
            <a:endParaRPr lang="en-US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959E96-1061-4E2E-B998-2EDD65CD9656}" type="slidenum">
              <a:rPr lang="en-US" smtClean="0"/>
              <a:pPr/>
              <a:t>15</a:t>
            </a:fld>
            <a:endParaRPr lang="en-US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959E96-1061-4E2E-B998-2EDD65CD9656}" type="slidenum">
              <a:rPr lang="en-US" smtClean="0"/>
              <a:pPr/>
              <a:t>16</a:t>
            </a:fld>
            <a:endParaRPr lang="en-US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959E96-1061-4E2E-B998-2EDD65CD9656}" type="slidenum">
              <a:rPr lang="en-US" smtClean="0"/>
              <a:pPr/>
              <a:t>17</a:t>
            </a:fld>
            <a:endParaRPr lang="en-US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959E96-1061-4E2E-B998-2EDD65CD9656}" type="slidenum">
              <a:rPr lang="en-US" smtClean="0"/>
              <a:pPr/>
              <a:t>18</a:t>
            </a:fld>
            <a:endParaRPr lang="en-US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959E96-1061-4E2E-B998-2EDD65CD9656}" type="slidenum">
              <a:rPr lang="en-US" smtClean="0"/>
              <a:pPr/>
              <a:t>19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959E96-1061-4E2E-B998-2EDD65CD9656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959E96-1061-4E2E-B998-2EDD65CD9656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959E96-1061-4E2E-B998-2EDD65CD9656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959E96-1061-4E2E-B998-2EDD65CD9656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959E96-1061-4E2E-B998-2EDD65CD9656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959E96-1061-4E2E-B998-2EDD65CD9656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959E96-1061-4E2E-B998-2EDD65CD9656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959E96-1061-4E2E-B998-2EDD65CD9656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026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1027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1028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en-US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13" name="Rectangle 1029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en-US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</p:grpSp>
        <p:grpSp>
          <p:nvGrpSpPr>
            <p:cNvPr id="6" name="Group 1030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1031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en-US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11" name="Rectangle 1032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en-US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</p:grpSp>
        <p:sp>
          <p:nvSpPr>
            <p:cNvPr id="7" name="Rectangle 1033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endParaRPr>
            </a:p>
          </p:txBody>
        </p:sp>
        <p:sp>
          <p:nvSpPr>
            <p:cNvPr id="8" name="Rectangle 1034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rgbClr val="F85E08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endParaRPr>
            </a:p>
          </p:txBody>
        </p:sp>
        <p:sp>
          <p:nvSpPr>
            <p:cNvPr id="9" name="Rectangle 1035"/>
            <p:cNvSpPr>
              <a:spLocks noChangeArrowheads="1"/>
            </p:cNvSpPr>
            <p:nvPr/>
          </p:nvSpPr>
          <p:spPr bwMode="auto">
            <a:xfrm flipV="1">
              <a:off x="199" y="2060"/>
              <a:ext cx="5476" cy="29"/>
            </a:xfrm>
            <a:prstGeom prst="rect">
              <a:avLst/>
            </a:prstGeom>
            <a:solidFill>
              <a:srgbClr val="F85E08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endParaRPr>
            </a:p>
          </p:txBody>
        </p:sp>
      </p:grpSp>
      <p:sp>
        <p:nvSpPr>
          <p:cNvPr id="93197" name="Rectangle 1037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677497" y="3886200"/>
            <a:ext cx="7780703" cy="22860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4000" b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 dirty="0"/>
              <a:t>Chapter 1</a:t>
            </a:r>
          </a:p>
          <a:p>
            <a:r>
              <a:rPr lang="en-US" dirty="0"/>
              <a:t>Some Title ….</a:t>
            </a:r>
          </a:p>
        </p:txBody>
      </p:sp>
      <p:sp>
        <p:nvSpPr>
          <p:cNvPr id="14" name="Rectangle 13"/>
          <p:cNvSpPr>
            <a:spLocks noGrp="1" noChangeArrowheads="1"/>
          </p:cNvSpPr>
          <p:nvPr userDrawn="1"/>
        </p:nvSpPr>
        <p:spPr bwMode="auto">
          <a:xfrm>
            <a:off x="0" y="304800"/>
            <a:ext cx="91440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defRPr>
            </a:lvl9pPr>
          </a:lstStyle>
          <a:p>
            <a:pPr>
              <a:spcBef>
                <a:spcPts val="1200"/>
              </a:spcBef>
              <a:defRPr/>
            </a:pPr>
            <a:br>
              <a:rPr lang="en-US" dirty="0">
                <a:solidFill>
                  <a:srgbClr val="F85E08"/>
                </a:solidFill>
              </a:rPr>
            </a:br>
            <a:br>
              <a:rPr lang="en-US" dirty="0">
                <a:solidFill>
                  <a:srgbClr val="F85E08"/>
                </a:solidFill>
              </a:rPr>
            </a:br>
            <a:br>
              <a:rPr lang="en-US" dirty="0">
                <a:solidFill>
                  <a:srgbClr val="F85E08"/>
                </a:solidFill>
              </a:rPr>
            </a:br>
            <a:r>
              <a:rPr lang="en-US" sz="4000" b="0" dirty="0">
                <a:solidFill>
                  <a:srgbClr val="F85E08"/>
                </a:solidFill>
              </a:rPr>
              <a:t>Business Intelligence and Analytics: Systems for Decision Support </a:t>
            </a:r>
          </a:p>
          <a:p>
            <a:pPr>
              <a:spcBef>
                <a:spcPts val="1200"/>
              </a:spcBef>
              <a:defRPr/>
            </a:pPr>
            <a:r>
              <a:rPr lang="en-US" sz="4000" b="0" dirty="0">
                <a:solidFill>
                  <a:srgbClr val="F85E08"/>
                </a:solidFill>
              </a:rPr>
              <a:t>(10</a:t>
            </a:r>
            <a:r>
              <a:rPr lang="en-US" sz="4000" b="0" baseline="30000" dirty="0">
                <a:solidFill>
                  <a:srgbClr val="F85E08"/>
                </a:solidFill>
              </a:rPr>
              <a:t>th</a:t>
            </a:r>
            <a:r>
              <a:rPr lang="en-US" sz="4000" b="0" dirty="0">
                <a:solidFill>
                  <a:srgbClr val="F85E08"/>
                </a:solidFill>
              </a:rPr>
              <a:t> Edition)</a:t>
            </a:r>
          </a:p>
        </p:txBody>
      </p:sp>
      <p:pic>
        <p:nvPicPr>
          <p:cNvPr id="15" name="Picture 2" descr="http://ecx.images-amazon.com/images/I/51L11n8dpnL._SX258_BO1,204,203,200_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0857" y="2141538"/>
            <a:ext cx="1889222" cy="2354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50825"/>
            <a:ext cx="1951038" cy="58816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50825"/>
            <a:ext cx="5700712" cy="58816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524000"/>
            <a:ext cx="8193088" cy="4800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1524000"/>
            <a:ext cx="3810000" cy="46085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1524000"/>
            <a:ext cx="3810000" cy="46085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9" name="Text Box 19"/>
          <p:cNvSpPr txBox="1">
            <a:spLocks noChangeArrowheads="1"/>
          </p:cNvSpPr>
          <p:nvPr/>
        </p:nvSpPr>
        <p:spPr bwMode="auto">
          <a:xfrm>
            <a:off x="990600" y="6431578"/>
            <a:ext cx="73152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b">
            <a:spAutoFit/>
          </a:bodyPr>
          <a:lstStyle/>
          <a:p>
            <a:pPr algn="ctr">
              <a:spcBef>
                <a:spcPts val="600"/>
              </a:spcBef>
              <a:buClr>
                <a:schemeClr val="hlink"/>
              </a:buClr>
              <a:buSzPct val="110000"/>
              <a:buFont typeface="Wingdings" pitchFamily="2" charset="2"/>
              <a:buNone/>
              <a:defRPr/>
            </a:pPr>
            <a:r>
              <a:rPr lang="en-US" sz="1200" b="0" i="1" dirty="0">
                <a:solidFill>
                  <a:schemeClr val="tx1"/>
                </a:solidFill>
                <a:latin typeface="Arial" charset="0"/>
                <a:cs typeface="+mn-cs"/>
              </a:rPr>
              <a:t>     </a:t>
            </a:r>
            <a:r>
              <a:rPr lang="en-US" sz="1200" b="0" i="1" dirty="0">
                <a:solidFill>
                  <a:srgbClr val="0000CC"/>
                </a:solidFill>
                <a:latin typeface="Arial" charset="0"/>
                <a:cs typeface="+mn-cs"/>
              </a:rPr>
              <a:t>Copyright © 2014 Pearson Education, Inc. </a:t>
            </a:r>
            <a:endParaRPr lang="en-US" sz="1200" b="0" dirty="0">
              <a:solidFill>
                <a:srgbClr val="0000CC"/>
              </a:solidFill>
              <a:latin typeface="Arial" charset="0"/>
              <a:cs typeface="+mn-cs"/>
            </a:endParaRPr>
          </a:p>
        </p:txBody>
      </p:sp>
      <p:sp>
        <p:nvSpPr>
          <p:cNvPr id="92162" name="Rectangle 2"/>
          <p:cNvSpPr>
            <a:spLocks noChangeArrowheads="1"/>
          </p:cNvSpPr>
          <p:nvPr/>
        </p:nvSpPr>
        <p:spPr bwMode="ltGray">
          <a:xfrm>
            <a:off x="417513" y="731838"/>
            <a:ext cx="438150" cy="474662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US" sz="2400" b="0" dirty="0">
              <a:solidFill>
                <a:schemeClr val="tx1"/>
              </a:solidFill>
              <a:cs typeface="+mn-cs"/>
            </a:endParaRPr>
          </a:p>
        </p:txBody>
      </p:sp>
      <p:sp>
        <p:nvSpPr>
          <p:cNvPr id="92163" name="Rectangle 3"/>
          <p:cNvSpPr>
            <a:spLocks noChangeArrowheads="1"/>
          </p:cNvSpPr>
          <p:nvPr/>
        </p:nvSpPr>
        <p:spPr bwMode="ltGray">
          <a:xfrm>
            <a:off x="800100" y="731838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US" sz="2400" b="0" dirty="0">
              <a:solidFill>
                <a:schemeClr val="tx1"/>
              </a:solidFill>
              <a:cs typeface="+mn-cs"/>
            </a:endParaRPr>
          </a:p>
        </p:txBody>
      </p:sp>
      <p:sp>
        <p:nvSpPr>
          <p:cNvPr id="92164" name="Rectangle 4"/>
          <p:cNvSpPr>
            <a:spLocks noChangeArrowheads="1"/>
          </p:cNvSpPr>
          <p:nvPr/>
        </p:nvSpPr>
        <p:spPr bwMode="ltGray">
          <a:xfrm>
            <a:off x="541338" y="1154113"/>
            <a:ext cx="422275" cy="474662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US" sz="2400" b="0" dirty="0">
              <a:solidFill>
                <a:schemeClr val="tx1"/>
              </a:solidFill>
              <a:cs typeface="+mn-cs"/>
            </a:endParaRPr>
          </a:p>
        </p:txBody>
      </p:sp>
      <p:sp>
        <p:nvSpPr>
          <p:cNvPr id="92165" name="Rectangle 5"/>
          <p:cNvSpPr>
            <a:spLocks noChangeArrowheads="1"/>
          </p:cNvSpPr>
          <p:nvPr/>
        </p:nvSpPr>
        <p:spPr bwMode="ltGray">
          <a:xfrm>
            <a:off x="911225" y="1154113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US" sz="2400" b="0" dirty="0">
              <a:solidFill>
                <a:schemeClr val="tx1"/>
              </a:solidFill>
              <a:cs typeface="+mn-cs"/>
            </a:endParaRPr>
          </a:p>
        </p:txBody>
      </p:sp>
      <p:sp>
        <p:nvSpPr>
          <p:cNvPr id="92166" name="Rectangle 6"/>
          <p:cNvSpPr>
            <a:spLocks noChangeArrowheads="1"/>
          </p:cNvSpPr>
          <p:nvPr/>
        </p:nvSpPr>
        <p:spPr bwMode="ltGray">
          <a:xfrm>
            <a:off x="127000" y="1081088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US" sz="2400" b="0" dirty="0">
              <a:solidFill>
                <a:schemeClr val="tx1"/>
              </a:solidFill>
              <a:cs typeface="+mn-cs"/>
            </a:endParaRPr>
          </a:p>
        </p:txBody>
      </p:sp>
      <p:sp>
        <p:nvSpPr>
          <p:cNvPr id="92167" name="Rectangle 7"/>
          <p:cNvSpPr>
            <a:spLocks noChangeArrowheads="1"/>
          </p:cNvSpPr>
          <p:nvPr/>
        </p:nvSpPr>
        <p:spPr bwMode="gray">
          <a:xfrm>
            <a:off x="762000" y="623888"/>
            <a:ext cx="31750" cy="1052512"/>
          </a:xfrm>
          <a:prstGeom prst="rect">
            <a:avLst/>
          </a:prstGeom>
          <a:solidFill>
            <a:srgbClr val="EE841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US" sz="2400" b="0" dirty="0">
              <a:solidFill>
                <a:schemeClr val="tx1"/>
              </a:solidFill>
              <a:cs typeface="+mn-cs"/>
            </a:endParaRPr>
          </a:p>
        </p:txBody>
      </p:sp>
      <p:sp>
        <p:nvSpPr>
          <p:cNvPr id="92168" name="Rectangle 8"/>
          <p:cNvSpPr>
            <a:spLocks noChangeArrowheads="1"/>
          </p:cNvSpPr>
          <p:nvPr/>
        </p:nvSpPr>
        <p:spPr bwMode="gray">
          <a:xfrm>
            <a:off x="442913" y="1414463"/>
            <a:ext cx="8226425" cy="31750"/>
          </a:xfrm>
          <a:prstGeom prst="rect">
            <a:avLst/>
          </a:prstGeom>
          <a:solidFill>
            <a:srgbClr val="EE841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US" sz="2400" b="0" dirty="0">
              <a:solidFill>
                <a:schemeClr val="tx1"/>
              </a:solidFill>
              <a:cs typeface="+mn-cs"/>
            </a:endParaRPr>
          </a:p>
        </p:txBody>
      </p:sp>
      <p:sp>
        <p:nvSpPr>
          <p:cNvPr id="9216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31776"/>
            <a:ext cx="7793037" cy="11398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777875" y="1524000"/>
            <a:ext cx="8177213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2180" name="Text Box 20"/>
          <p:cNvSpPr txBox="1">
            <a:spLocks noChangeArrowheads="1"/>
          </p:cNvSpPr>
          <p:nvPr/>
        </p:nvSpPr>
        <p:spPr bwMode="auto">
          <a:xfrm>
            <a:off x="76200" y="6430962"/>
            <a:ext cx="60166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rgbClr val="EE8411"/>
                </a:solidFill>
                <a:cs typeface="+mn-cs"/>
              </a:rPr>
              <a:t>7-</a:t>
            </a:r>
            <a:fld id="{930D3EF6-C8D8-4409-A7BA-DC47BF803ED5}" type="slidenum">
              <a:rPr lang="en-US" sz="1200" smtClean="0">
                <a:solidFill>
                  <a:srgbClr val="EE8411"/>
                </a:solidFill>
                <a:cs typeface="+mn-cs"/>
              </a:rPr>
              <a:pPr>
                <a:defRPr/>
              </a:pPr>
              <a:t>‹#›</a:t>
            </a:fld>
            <a:endParaRPr lang="en-US" sz="1200" dirty="0">
              <a:solidFill>
                <a:srgbClr val="EE8411"/>
              </a:solidFill>
              <a:cs typeface="+mn-cs"/>
            </a:endParaRPr>
          </a:p>
        </p:txBody>
      </p:sp>
      <p:sp>
        <p:nvSpPr>
          <p:cNvPr id="20" name="Rectangle 8"/>
          <p:cNvSpPr>
            <a:spLocks noChangeArrowheads="1"/>
          </p:cNvSpPr>
          <p:nvPr userDrawn="1"/>
        </p:nvSpPr>
        <p:spPr bwMode="gray">
          <a:xfrm>
            <a:off x="548265" y="6445250"/>
            <a:ext cx="8226425" cy="31750"/>
          </a:xfrm>
          <a:prstGeom prst="rect">
            <a:avLst/>
          </a:prstGeom>
          <a:solidFill>
            <a:srgbClr val="EE841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US" sz="2400" b="0" dirty="0">
              <a:solidFill>
                <a:schemeClr val="tx1"/>
              </a:solidFill>
              <a:cs typeface="+mn-cs"/>
            </a:endParaRPr>
          </a:p>
        </p:txBody>
      </p:sp>
      <p:sp>
        <p:nvSpPr>
          <p:cNvPr id="21" name="Rectangle 8"/>
          <p:cNvSpPr>
            <a:spLocks noChangeArrowheads="1"/>
          </p:cNvSpPr>
          <p:nvPr userDrawn="1"/>
        </p:nvSpPr>
        <p:spPr bwMode="gray">
          <a:xfrm>
            <a:off x="541337" y="6705600"/>
            <a:ext cx="8226425" cy="31750"/>
          </a:xfrm>
          <a:prstGeom prst="rect">
            <a:avLst/>
          </a:prstGeom>
          <a:solidFill>
            <a:srgbClr val="EE841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US" sz="2400" b="0" dirty="0">
              <a:solidFill>
                <a:schemeClr val="tx1"/>
              </a:solidFill>
              <a:cs typeface="+mn-cs"/>
            </a:endParaRPr>
          </a:p>
        </p:txBody>
      </p:sp>
      <p:sp>
        <p:nvSpPr>
          <p:cNvPr id="22" name="Rectangle 8"/>
          <p:cNvSpPr>
            <a:spLocks noChangeArrowheads="1"/>
          </p:cNvSpPr>
          <p:nvPr userDrawn="1"/>
        </p:nvSpPr>
        <p:spPr bwMode="gray">
          <a:xfrm>
            <a:off x="685800" y="6477000"/>
            <a:ext cx="428048" cy="228600"/>
          </a:xfrm>
          <a:prstGeom prst="rect">
            <a:avLst/>
          </a:prstGeom>
          <a:solidFill>
            <a:srgbClr val="EE841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US" sz="2400" b="0" dirty="0">
              <a:solidFill>
                <a:schemeClr val="tx1"/>
              </a:solidFill>
              <a:cs typeface="+mn-cs"/>
            </a:endParaRPr>
          </a:p>
        </p:txBody>
      </p:sp>
      <p:sp>
        <p:nvSpPr>
          <p:cNvPr id="24" name="Rectangle 8"/>
          <p:cNvSpPr>
            <a:spLocks noChangeArrowheads="1"/>
          </p:cNvSpPr>
          <p:nvPr userDrawn="1"/>
        </p:nvSpPr>
        <p:spPr bwMode="gray">
          <a:xfrm>
            <a:off x="8182552" y="6477000"/>
            <a:ext cx="428048" cy="228600"/>
          </a:xfrm>
          <a:prstGeom prst="rect">
            <a:avLst/>
          </a:prstGeom>
          <a:solidFill>
            <a:srgbClr val="EE841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US" sz="2400" b="0" dirty="0">
              <a:solidFill>
                <a:schemeClr val="tx1"/>
              </a:solidFill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3" r:id="rId2"/>
    <p:sldLayoutId id="2147483662" r:id="rId3"/>
    <p:sldLayoutId id="2147483661" r:id="rId4"/>
    <p:sldLayoutId id="2147483660" r:id="rId5"/>
    <p:sldLayoutId id="2147483659" r:id="rId6"/>
    <p:sldLayoutId id="2147483658" r:id="rId7"/>
    <p:sldLayoutId id="2147483657" r:id="rId8"/>
    <p:sldLayoutId id="2147483656" r:id="rId9"/>
    <p:sldLayoutId id="2147483655" r:id="rId10"/>
    <p:sldLayoutId id="2147483654" r:id="rId11"/>
  </p:sldLayoutIdLst>
  <p:txStyles>
    <p:titleStyle>
      <a:lvl1pPr algn="l" rtl="0" eaLnBrk="0" fontAlgn="base" hangingPunct="0">
        <a:lnSpc>
          <a:spcPts val="4000"/>
        </a:lnSpc>
        <a:spcBef>
          <a:spcPct val="0"/>
        </a:spcBef>
        <a:spcAft>
          <a:spcPct val="0"/>
        </a:spcAft>
        <a:defRPr sz="4000">
          <a:solidFill>
            <a:srgbClr val="F85E08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CC3300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CC3300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CC3300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CC3300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rgbClr val="CC3300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rgbClr val="CC3300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rgbClr val="CC3300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rgbClr val="CC3300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folHlink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folHlink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folHlink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folHlink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folHlink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folHlink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folHlink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folHlink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folHlink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Text Mining Concepts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00200"/>
            <a:ext cx="8229600" cy="4800600"/>
          </a:xfrm>
        </p:spPr>
        <p:txBody>
          <a:bodyPr>
            <a:normAutofit lnSpcReduction="10000"/>
          </a:bodyPr>
          <a:lstStyle/>
          <a:p>
            <a:r>
              <a:rPr lang="en-US" sz="2800" dirty="0"/>
              <a:t>85-90 percent of all corporate data is in some kind of unstructured form (e.g., text) </a:t>
            </a:r>
          </a:p>
          <a:p>
            <a:r>
              <a:rPr lang="en-US" sz="2800" dirty="0"/>
              <a:t>Unstructured corporate data is doubling in size every 18 months</a:t>
            </a:r>
          </a:p>
          <a:p>
            <a:r>
              <a:rPr lang="en-US" sz="2800" dirty="0"/>
              <a:t>Tapping into these information sources is not an option, but a need to stay competitive</a:t>
            </a:r>
          </a:p>
          <a:p>
            <a:r>
              <a:rPr lang="en-US" sz="2800" dirty="0"/>
              <a:t>Answer: text mining</a:t>
            </a:r>
          </a:p>
          <a:p>
            <a:pPr lvl="1"/>
            <a:r>
              <a:rPr lang="en-US" sz="2400" dirty="0"/>
              <a:t>A semi-automated process of extracting knowledge from unstructured data sources</a:t>
            </a:r>
          </a:p>
          <a:p>
            <a:pPr lvl="1"/>
            <a:r>
              <a:rPr lang="en-US" sz="2400" dirty="0"/>
              <a:t>a.k.a. text data mining or knowledge discovery in textual databases</a:t>
            </a:r>
          </a:p>
        </p:txBody>
      </p:sp>
    </p:spTree>
    <p:extLst>
      <p:ext uri="{BB962C8B-B14F-4D97-AF65-F5344CB8AC3E}">
        <p14:creationId xmlns:p14="http://schemas.microsoft.com/office/powerpoint/2010/main" val="29013210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Natural Language Processing (NLP)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00200"/>
            <a:ext cx="8153400" cy="4800600"/>
          </a:xfrm>
        </p:spPr>
        <p:txBody>
          <a:bodyPr/>
          <a:lstStyle/>
          <a:p>
            <a:r>
              <a:rPr lang="en-US" sz="2800" dirty="0"/>
              <a:t>WordNet</a:t>
            </a:r>
          </a:p>
          <a:p>
            <a:pPr lvl="1"/>
            <a:r>
              <a:rPr lang="en-US" sz="2400" dirty="0"/>
              <a:t>A laboriously hand-coded database of English words, their definitions, sets of synonyms, and various semantic relations between synonym sets.</a:t>
            </a:r>
          </a:p>
          <a:p>
            <a:pPr lvl="1"/>
            <a:r>
              <a:rPr lang="en-US" sz="2400" dirty="0"/>
              <a:t>A major resource for NLP.</a:t>
            </a:r>
          </a:p>
          <a:p>
            <a:pPr lvl="1"/>
            <a:r>
              <a:rPr lang="en-US" sz="2400" dirty="0"/>
              <a:t>Need automation to be completed.</a:t>
            </a:r>
          </a:p>
          <a:p>
            <a:r>
              <a:rPr lang="en-US" sz="2800" dirty="0"/>
              <a:t>Sentiment Analysis</a:t>
            </a:r>
          </a:p>
          <a:p>
            <a:pPr lvl="1"/>
            <a:r>
              <a:rPr lang="en-US" sz="2400" dirty="0"/>
              <a:t>A technique used to detect favorable and unfavorable opinions toward specific products and services </a:t>
            </a:r>
          </a:p>
          <a:p>
            <a:pPr lvl="1"/>
            <a:r>
              <a:rPr lang="en-US" sz="2400" dirty="0"/>
              <a:t>SentiWordNet</a:t>
            </a:r>
          </a:p>
        </p:txBody>
      </p:sp>
    </p:spTree>
    <p:extLst>
      <p:ext uri="{BB962C8B-B14F-4D97-AF65-F5344CB8AC3E}">
        <p14:creationId xmlns:p14="http://schemas.microsoft.com/office/powerpoint/2010/main" val="6323602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NLP Task Categories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00200"/>
            <a:ext cx="7924800" cy="4800600"/>
          </a:xfrm>
        </p:spPr>
        <p:txBody>
          <a:bodyPr>
            <a:noAutofit/>
          </a:bodyPr>
          <a:lstStyle/>
          <a:p>
            <a:r>
              <a:rPr lang="en-US" sz="2800" dirty="0"/>
              <a:t>Information retrieval, information extraction</a:t>
            </a:r>
          </a:p>
          <a:p>
            <a:r>
              <a:rPr lang="en-US" sz="2800" dirty="0"/>
              <a:t>Named-entity recognition</a:t>
            </a:r>
          </a:p>
          <a:p>
            <a:r>
              <a:rPr lang="en-US" sz="2800" dirty="0"/>
              <a:t>Question answering</a:t>
            </a:r>
          </a:p>
          <a:p>
            <a:r>
              <a:rPr lang="en-US" sz="2800" dirty="0"/>
              <a:t>Automatic summarization</a:t>
            </a:r>
          </a:p>
          <a:p>
            <a:r>
              <a:rPr lang="en-US" sz="2800" dirty="0"/>
              <a:t>Natural language generation &amp; understanding</a:t>
            </a:r>
          </a:p>
          <a:p>
            <a:r>
              <a:rPr lang="en-US" sz="2800" dirty="0"/>
              <a:t>Machine translation</a:t>
            </a:r>
          </a:p>
          <a:p>
            <a:r>
              <a:rPr lang="en-US" sz="2800" dirty="0"/>
              <a:t>Foreign language reading &amp; writing</a:t>
            </a:r>
          </a:p>
          <a:p>
            <a:r>
              <a:rPr lang="en-US" sz="2800" dirty="0"/>
              <a:t>Speech recognition</a:t>
            </a:r>
          </a:p>
          <a:p>
            <a:r>
              <a:rPr lang="en-US" sz="2800" dirty="0"/>
              <a:t>Text proofing, optical character recognition</a:t>
            </a:r>
          </a:p>
          <a:p>
            <a:endParaRPr lang="en-US" sz="28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4800600" y="1524000"/>
            <a:ext cx="3541712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tabLst/>
              <a:defRPr/>
            </a:pP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chemeClr val="folHlin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4800600" y="1524000"/>
            <a:ext cx="3541712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tabLst/>
              <a:defRPr/>
            </a:pP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chemeClr val="folHlin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42367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Text Mining Applications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00200"/>
            <a:ext cx="8193088" cy="48006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Marketing applications</a:t>
            </a:r>
          </a:p>
          <a:p>
            <a:pPr lvl="1"/>
            <a:r>
              <a:rPr lang="en-US" dirty="0"/>
              <a:t>Enables better CRM</a:t>
            </a:r>
          </a:p>
          <a:p>
            <a:r>
              <a:rPr lang="en-US" dirty="0"/>
              <a:t>Security applications</a:t>
            </a:r>
          </a:p>
          <a:p>
            <a:pPr lvl="1"/>
            <a:r>
              <a:rPr lang="en-US" dirty="0"/>
              <a:t>ECHELON, OASIS</a:t>
            </a:r>
          </a:p>
          <a:p>
            <a:pPr lvl="1"/>
            <a:r>
              <a:rPr lang="en-US" dirty="0"/>
              <a:t>Deception detection (…)</a:t>
            </a:r>
          </a:p>
          <a:p>
            <a:r>
              <a:rPr lang="en-US" dirty="0"/>
              <a:t>Medicine and biology</a:t>
            </a:r>
          </a:p>
          <a:p>
            <a:pPr lvl="1"/>
            <a:r>
              <a:rPr lang="en-US" dirty="0"/>
              <a:t>Literature-based gene identification (…)</a:t>
            </a:r>
          </a:p>
          <a:p>
            <a:r>
              <a:rPr lang="en-US" dirty="0"/>
              <a:t>Academic applications</a:t>
            </a:r>
          </a:p>
          <a:p>
            <a:pPr lvl="1"/>
            <a:r>
              <a:rPr lang="en-US" dirty="0"/>
              <a:t>Research stream analysis</a:t>
            </a:r>
          </a:p>
        </p:txBody>
      </p:sp>
    </p:spTree>
    <p:extLst>
      <p:ext uri="{BB962C8B-B14F-4D97-AF65-F5344CB8AC3E}">
        <p14:creationId xmlns:p14="http://schemas.microsoft.com/office/powerpoint/2010/main" val="24301807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Text Mining Process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1893030"/>
            <a:ext cx="8787959" cy="2831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1447800" y="5115580"/>
            <a:ext cx="6019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0" dirty="0">
                <a:solidFill>
                  <a:srgbClr val="F85E0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three-step text mining process </a:t>
            </a:r>
          </a:p>
        </p:txBody>
      </p:sp>
    </p:spTree>
    <p:extLst>
      <p:ext uri="{BB962C8B-B14F-4D97-AF65-F5344CB8AC3E}">
        <p14:creationId xmlns:p14="http://schemas.microsoft.com/office/powerpoint/2010/main" val="14679576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Text Mining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00200"/>
            <a:ext cx="8229600" cy="48006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3300"/>
                </a:solidFill>
              </a:rPr>
              <a:t>Step 1: </a:t>
            </a:r>
            <a:r>
              <a:rPr lang="en-US" dirty="0"/>
              <a:t>Establish the corpus</a:t>
            </a:r>
          </a:p>
          <a:p>
            <a:pPr lvl="1"/>
            <a:r>
              <a:rPr lang="en-US" dirty="0"/>
              <a:t>Collect all relevant unstructured data          (e.g., textual documents, XML files, emails, Web pages, short notes, voice recordings…)</a:t>
            </a:r>
          </a:p>
          <a:p>
            <a:pPr lvl="1"/>
            <a:r>
              <a:rPr lang="en-US" dirty="0"/>
              <a:t>Digitize, standardize the collection              (e.g., all in ASCII text files)</a:t>
            </a:r>
          </a:p>
          <a:p>
            <a:pPr lvl="1"/>
            <a:r>
              <a:rPr lang="en-US" dirty="0"/>
              <a:t>Place the collection in a common place        (e.g., in a flat file, or in a directory as separate files) 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74673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Text Mining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524000"/>
            <a:ext cx="8305800" cy="685800"/>
          </a:xfrm>
        </p:spPr>
        <p:txBody>
          <a:bodyPr>
            <a:noAutofit/>
          </a:bodyPr>
          <a:lstStyle/>
          <a:p>
            <a:r>
              <a:rPr lang="en-US" dirty="0">
                <a:solidFill>
                  <a:srgbClr val="FF3300"/>
                </a:solidFill>
              </a:rPr>
              <a:t>Step 2:</a:t>
            </a:r>
            <a:r>
              <a:rPr lang="en-US" dirty="0"/>
              <a:t> Create the Term-by-Document Matrix (TDM)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03219" y="2667000"/>
            <a:ext cx="6045381" cy="36657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7021989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Text Mining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524000"/>
            <a:ext cx="8229600" cy="47244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3300"/>
                </a:solidFill>
              </a:rPr>
              <a:t>Step 2:</a:t>
            </a:r>
            <a:r>
              <a:rPr lang="en-US" dirty="0"/>
              <a:t> Create the Term-by-Document Matrix (TDM)</a:t>
            </a:r>
          </a:p>
          <a:p>
            <a:pPr lvl="1"/>
            <a:r>
              <a:rPr lang="en-US" dirty="0"/>
              <a:t>Should all terms be included?</a:t>
            </a:r>
          </a:p>
          <a:p>
            <a:pPr lvl="2"/>
            <a:r>
              <a:rPr lang="en-US" dirty="0"/>
              <a:t>Stop words, include words</a:t>
            </a:r>
          </a:p>
          <a:p>
            <a:pPr lvl="2"/>
            <a:r>
              <a:rPr lang="en-US" dirty="0"/>
              <a:t>Synonyms, homonyms</a:t>
            </a:r>
          </a:p>
          <a:p>
            <a:pPr lvl="2"/>
            <a:r>
              <a:rPr lang="en-US" dirty="0"/>
              <a:t>Stemming</a:t>
            </a:r>
          </a:p>
          <a:p>
            <a:pPr lvl="1"/>
            <a:r>
              <a:rPr lang="en-US" dirty="0"/>
              <a:t>What is the best representation of the indices (values in cells)? </a:t>
            </a:r>
          </a:p>
          <a:p>
            <a:pPr lvl="2"/>
            <a:r>
              <a:rPr lang="en-US" dirty="0"/>
              <a:t>Row counts; binary frequencies; log frequencies;</a:t>
            </a:r>
          </a:p>
          <a:p>
            <a:pPr lvl="2"/>
            <a:r>
              <a:rPr lang="en-US" dirty="0"/>
              <a:t>Inverse document frequency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1196735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Text Mining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8382000" cy="47244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3300"/>
                </a:solidFill>
              </a:rPr>
              <a:t>Step 2:</a:t>
            </a:r>
            <a:r>
              <a:rPr lang="en-US" dirty="0"/>
              <a:t> Create the Term–by–Document Matrix (TDM)</a:t>
            </a:r>
          </a:p>
          <a:p>
            <a:pPr lvl="1"/>
            <a:r>
              <a:rPr lang="en-US" dirty="0"/>
              <a:t>TDM is a sparse matrix. How can we reduce the dimensionality of the TDM?</a:t>
            </a:r>
          </a:p>
          <a:p>
            <a:pPr lvl="2"/>
            <a:r>
              <a:rPr lang="en-US" dirty="0"/>
              <a:t>Manual - a domain expert goes through it</a:t>
            </a:r>
          </a:p>
          <a:p>
            <a:pPr lvl="2"/>
            <a:r>
              <a:rPr lang="en-US" dirty="0"/>
              <a:t>Eliminate terms with very few occurrences in very few documents (?)</a:t>
            </a:r>
          </a:p>
          <a:p>
            <a:pPr lvl="2"/>
            <a:r>
              <a:rPr lang="en-US" dirty="0"/>
              <a:t>Transform the matrix using singular value decomposition (SVD) </a:t>
            </a:r>
          </a:p>
          <a:p>
            <a:pPr lvl="2"/>
            <a:r>
              <a:rPr lang="en-US" dirty="0"/>
              <a:t>SVD is similar to principle component analysis </a:t>
            </a:r>
          </a:p>
          <a:p>
            <a:pPr lvl="2"/>
            <a:endParaRPr lang="en-US" dirty="0"/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3653430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Text Mining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8305800" cy="47244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3300"/>
                </a:solidFill>
              </a:rPr>
              <a:t>Step 3:</a:t>
            </a:r>
            <a:r>
              <a:rPr lang="en-US" dirty="0"/>
              <a:t> Extract patterns/knowledge</a:t>
            </a:r>
          </a:p>
          <a:p>
            <a:pPr lvl="1"/>
            <a:r>
              <a:rPr lang="en-US" dirty="0"/>
              <a:t>Classification (text categorization)</a:t>
            </a:r>
          </a:p>
          <a:p>
            <a:pPr lvl="1"/>
            <a:r>
              <a:rPr lang="en-US" dirty="0"/>
              <a:t>Clustering (natural groupings of text)</a:t>
            </a:r>
          </a:p>
          <a:p>
            <a:pPr lvl="2"/>
            <a:r>
              <a:rPr lang="en-US" dirty="0"/>
              <a:t>Improve search recall</a:t>
            </a:r>
          </a:p>
          <a:p>
            <a:pPr lvl="2"/>
            <a:r>
              <a:rPr lang="en-US" dirty="0"/>
              <a:t>Improve search precision</a:t>
            </a:r>
          </a:p>
          <a:p>
            <a:pPr lvl="2"/>
            <a:r>
              <a:rPr lang="en-US" dirty="0"/>
              <a:t>Scatter/gather</a:t>
            </a:r>
          </a:p>
          <a:p>
            <a:pPr lvl="2"/>
            <a:r>
              <a:rPr lang="en-US" dirty="0"/>
              <a:t>Query-specific clustering</a:t>
            </a:r>
          </a:p>
          <a:p>
            <a:pPr lvl="1"/>
            <a:r>
              <a:rPr lang="en-US" dirty="0"/>
              <a:t>Association</a:t>
            </a:r>
          </a:p>
          <a:p>
            <a:pPr lvl="1"/>
            <a:r>
              <a:rPr lang="en-US" dirty="0"/>
              <a:t>Trend Analysis (…)</a:t>
            </a:r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2"/>
            <a:endParaRPr lang="en-US" dirty="0"/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23598922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Text Mining Tools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Commercial Software Tools</a:t>
            </a:r>
          </a:p>
          <a:p>
            <a:pPr lvl="1"/>
            <a:r>
              <a:rPr lang="en-US" dirty="0"/>
              <a:t>IBM SPSS Modler - Text Miner</a:t>
            </a:r>
          </a:p>
          <a:p>
            <a:pPr lvl="1"/>
            <a:r>
              <a:rPr lang="en-US" dirty="0"/>
              <a:t>SAS Enterprise Miner – Text Miner</a:t>
            </a:r>
          </a:p>
          <a:p>
            <a:pPr lvl="1"/>
            <a:r>
              <a:rPr lang="en-US" dirty="0"/>
              <a:t>Statistical Data Miner – Text Miner</a:t>
            </a:r>
          </a:p>
          <a:p>
            <a:pPr lvl="1"/>
            <a:r>
              <a:rPr lang="en-US" dirty="0"/>
              <a:t>ClearForest, …</a:t>
            </a:r>
          </a:p>
          <a:p>
            <a:r>
              <a:rPr lang="en-US" dirty="0"/>
              <a:t>Free Software Tools</a:t>
            </a:r>
          </a:p>
          <a:p>
            <a:pPr lvl="1"/>
            <a:r>
              <a:rPr lang="en-US" dirty="0"/>
              <a:t>RapidMiner</a:t>
            </a:r>
          </a:p>
          <a:p>
            <a:pPr lvl="1"/>
            <a:r>
              <a:rPr lang="en-US" dirty="0"/>
              <a:t>GATE</a:t>
            </a:r>
          </a:p>
          <a:p>
            <a:pPr lvl="1"/>
            <a:r>
              <a:rPr lang="en-US" dirty="0"/>
              <a:t>Spy-EM, … 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80580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Mining versus Text Mining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00200"/>
            <a:ext cx="8229600" cy="4800600"/>
          </a:xfrm>
        </p:spPr>
        <p:txBody>
          <a:bodyPr>
            <a:normAutofit/>
          </a:bodyPr>
          <a:lstStyle/>
          <a:p>
            <a:r>
              <a:rPr lang="en-US" dirty="0"/>
              <a:t>Both seek for novel and useful patterns</a:t>
            </a:r>
          </a:p>
          <a:p>
            <a:r>
              <a:rPr lang="en-US" dirty="0"/>
              <a:t>Both are semi-automated processes</a:t>
            </a:r>
          </a:p>
          <a:p>
            <a:r>
              <a:rPr lang="en-US" dirty="0"/>
              <a:t>Difference is the nature of the data: </a:t>
            </a:r>
          </a:p>
          <a:p>
            <a:pPr lvl="1"/>
            <a:r>
              <a:rPr lang="en-US" dirty="0"/>
              <a:t>Structured versus unstructured data</a:t>
            </a:r>
          </a:p>
          <a:p>
            <a:pPr lvl="1"/>
            <a:r>
              <a:rPr lang="en-US" dirty="0">
                <a:solidFill>
                  <a:srgbClr val="FF3300"/>
                </a:solidFill>
              </a:rPr>
              <a:t>Structured data: </a:t>
            </a:r>
            <a:r>
              <a:rPr lang="en-US" dirty="0"/>
              <a:t>in databases</a:t>
            </a:r>
          </a:p>
          <a:p>
            <a:pPr lvl="1"/>
            <a:r>
              <a:rPr lang="en-US" dirty="0">
                <a:solidFill>
                  <a:srgbClr val="FF3300"/>
                </a:solidFill>
              </a:rPr>
              <a:t>Unstructured data:</a:t>
            </a:r>
            <a:r>
              <a:rPr lang="en-US" dirty="0"/>
              <a:t> Word documents, PDF files, text excerpts, XML files, and so on</a:t>
            </a:r>
          </a:p>
          <a:p>
            <a:r>
              <a:rPr lang="en-US" dirty="0"/>
              <a:t>Text mining – first, impose structure to the data, then mine the structured data. </a:t>
            </a:r>
          </a:p>
        </p:txBody>
      </p:sp>
    </p:spTree>
    <p:extLst>
      <p:ext uri="{BB962C8B-B14F-4D97-AF65-F5344CB8AC3E}">
        <p14:creationId xmlns:p14="http://schemas.microsoft.com/office/powerpoint/2010/main" val="351412351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Sentiment Analysis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000" dirty="0"/>
              <a:t>Sentiment </a:t>
            </a:r>
            <a:r>
              <a:rPr lang="en-US" sz="3000" dirty="0">
                <a:sym typeface="Wingdings" panose="05000000000000000000" pitchFamily="2" charset="2"/>
              </a:rPr>
              <a:t> </a:t>
            </a:r>
            <a:r>
              <a:rPr lang="en-US" sz="3000" dirty="0"/>
              <a:t>belief, view, opinion, conviction</a:t>
            </a:r>
          </a:p>
          <a:p>
            <a:r>
              <a:rPr lang="en-US" sz="3000" dirty="0"/>
              <a:t>Sentiment analysis </a:t>
            </a:r>
            <a:r>
              <a:rPr lang="en-US" sz="3000" dirty="0">
                <a:sym typeface="Wingdings" panose="05000000000000000000" pitchFamily="2" charset="2"/>
              </a:rPr>
              <a:t> o</a:t>
            </a:r>
            <a:r>
              <a:rPr lang="en-US" sz="3000" dirty="0"/>
              <a:t>pinion mining, subjectivity analysis, and appraisal extraction</a:t>
            </a:r>
          </a:p>
          <a:p>
            <a:r>
              <a:rPr lang="en-US" sz="3000" dirty="0"/>
              <a:t>The goal is to answer the question:</a:t>
            </a:r>
          </a:p>
          <a:p>
            <a:pPr marL="0" indent="0">
              <a:buNone/>
              <a:tabLst>
                <a:tab pos="403225" algn="l"/>
              </a:tabLst>
            </a:pPr>
            <a:r>
              <a:rPr lang="en-US" sz="3000" dirty="0"/>
              <a:t>	“</a:t>
            </a:r>
            <a:r>
              <a:rPr lang="en-US" sz="3000" dirty="0">
                <a:solidFill>
                  <a:srgbClr val="F85E08"/>
                </a:solidFill>
              </a:rPr>
              <a:t>What do people feel about a certain topic?</a:t>
            </a:r>
            <a:r>
              <a:rPr lang="en-US" sz="3000" dirty="0"/>
              <a:t>” </a:t>
            </a:r>
          </a:p>
          <a:p>
            <a:pPr>
              <a:tabLst>
                <a:tab pos="403225" algn="l"/>
              </a:tabLst>
            </a:pPr>
            <a:r>
              <a:rPr lang="en-US" sz="3000" dirty="0">
                <a:solidFill>
                  <a:srgbClr val="F85E08"/>
                </a:solidFill>
              </a:rPr>
              <a:t>Explicit</a:t>
            </a:r>
            <a:r>
              <a:rPr lang="en-US" sz="3000" dirty="0"/>
              <a:t> versus </a:t>
            </a:r>
            <a:r>
              <a:rPr lang="en-US" sz="3000" dirty="0">
                <a:solidFill>
                  <a:srgbClr val="F85E08"/>
                </a:solidFill>
              </a:rPr>
              <a:t>Implicit</a:t>
            </a:r>
            <a:r>
              <a:rPr lang="en-US" sz="3000" dirty="0"/>
              <a:t> sentiment</a:t>
            </a:r>
          </a:p>
          <a:p>
            <a:pPr>
              <a:tabLst>
                <a:tab pos="403225" algn="l"/>
              </a:tabLst>
            </a:pPr>
            <a:r>
              <a:rPr lang="en-US" sz="3000" dirty="0"/>
              <a:t>Sentiment polarity</a:t>
            </a:r>
          </a:p>
          <a:p>
            <a:pPr lvl="1">
              <a:tabLst>
                <a:tab pos="403225" algn="l"/>
              </a:tabLst>
            </a:pPr>
            <a:r>
              <a:rPr lang="en-US" dirty="0">
                <a:solidFill>
                  <a:srgbClr val="F85E08"/>
                </a:solidFill>
              </a:rPr>
              <a:t>Positive</a:t>
            </a:r>
            <a:r>
              <a:rPr lang="en-US" dirty="0"/>
              <a:t> versus </a:t>
            </a:r>
            <a:r>
              <a:rPr lang="en-US" dirty="0">
                <a:solidFill>
                  <a:srgbClr val="F85E08"/>
                </a:solidFill>
              </a:rPr>
              <a:t>Negative</a:t>
            </a:r>
          </a:p>
          <a:p>
            <a:pPr lvl="1">
              <a:tabLst>
                <a:tab pos="403225" algn="l"/>
              </a:tabLst>
            </a:pPr>
            <a:r>
              <a:rPr lang="en-US" dirty="0">
                <a:solidFill>
                  <a:srgbClr val="F85E08"/>
                </a:solidFill>
              </a:rPr>
              <a:t>… </a:t>
            </a:r>
            <a:r>
              <a:rPr lang="en-US" dirty="0"/>
              <a:t>versus </a:t>
            </a:r>
            <a:r>
              <a:rPr lang="en-US" dirty="0">
                <a:solidFill>
                  <a:srgbClr val="F85E08"/>
                </a:solidFill>
              </a:rPr>
              <a:t>Neutral</a:t>
            </a:r>
            <a:r>
              <a:rPr lang="en-US" dirty="0">
                <a:solidFill>
                  <a:srgbClr val="0000CC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422700917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Sentiment Analysis Applications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Voice of the customer (VOC)</a:t>
            </a:r>
          </a:p>
          <a:p>
            <a:r>
              <a:rPr lang="en-US" dirty="0"/>
              <a:t>Voice of the Market (VOM)</a:t>
            </a:r>
          </a:p>
          <a:p>
            <a:r>
              <a:rPr lang="en-US" dirty="0"/>
              <a:t>Voice of the Employee (VOE)</a:t>
            </a:r>
          </a:p>
          <a:p>
            <a:r>
              <a:rPr lang="en-US" dirty="0"/>
              <a:t>Brand Management</a:t>
            </a:r>
          </a:p>
          <a:p>
            <a:r>
              <a:rPr lang="en-US" dirty="0"/>
              <a:t>Financial Markets</a:t>
            </a:r>
          </a:p>
          <a:p>
            <a:r>
              <a:rPr lang="en-US" dirty="0"/>
              <a:t>Politics</a:t>
            </a:r>
          </a:p>
          <a:p>
            <a:r>
              <a:rPr lang="en-US" dirty="0"/>
              <a:t>Government Intelligence</a:t>
            </a:r>
          </a:p>
          <a:p>
            <a:r>
              <a:rPr lang="en-US" dirty="0"/>
              <a:t>… others</a:t>
            </a:r>
          </a:p>
        </p:txBody>
      </p:sp>
    </p:spTree>
    <p:extLst>
      <p:ext uri="{BB962C8B-B14F-4D97-AF65-F5344CB8AC3E}">
        <p14:creationId xmlns:p14="http://schemas.microsoft.com/office/powerpoint/2010/main" val="149095354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6138" y="533400"/>
            <a:ext cx="3040062" cy="1752600"/>
          </a:xfrm>
        </p:spPr>
        <p:txBody>
          <a:bodyPr/>
          <a:lstStyle/>
          <a:p>
            <a:r>
              <a:rPr lang="en-US" dirty="0"/>
              <a:t>Sentiment </a:t>
            </a:r>
            <a:br>
              <a:rPr lang="en-US" dirty="0"/>
            </a:br>
            <a:r>
              <a:rPr lang="en-US" dirty="0"/>
              <a:t>Analysis </a:t>
            </a:r>
            <a:br>
              <a:rPr lang="en-US" dirty="0"/>
            </a:br>
            <a:r>
              <a:rPr lang="en-US" dirty="0"/>
              <a:t>Process</a:t>
            </a:r>
          </a:p>
        </p:txBody>
      </p:sp>
      <p:pic>
        <p:nvPicPr>
          <p:cNvPr id="5122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152400"/>
            <a:ext cx="4355281" cy="651192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7794387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Sentiment Analysis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F85E08"/>
                </a:solidFill>
              </a:rPr>
              <a:t>Step 1 </a:t>
            </a:r>
            <a:r>
              <a:rPr lang="en-US" dirty="0"/>
              <a:t>– Sentiment Detection</a:t>
            </a:r>
          </a:p>
          <a:p>
            <a:pPr lvl="1"/>
            <a:r>
              <a:rPr lang="en-US" dirty="0"/>
              <a:t>Comes right after the retrieval and preparation of the text documents</a:t>
            </a:r>
          </a:p>
          <a:p>
            <a:pPr lvl="1"/>
            <a:r>
              <a:rPr lang="en-US" dirty="0"/>
              <a:t>It is also called detection of objectivity</a:t>
            </a:r>
          </a:p>
          <a:p>
            <a:pPr lvl="2"/>
            <a:r>
              <a:rPr lang="en-US" dirty="0">
                <a:solidFill>
                  <a:srgbClr val="F85E08"/>
                </a:solidFill>
              </a:rPr>
              <a:t>Fact </a:t>
            </a:r>
            <a:r>
              <a:rPr lang="en-US" dirty="0">
                <a:solidFill>
                  <a:srgbClr val="0000CC"/>
                </a:solidFill>
              </a:rPr>
              <a:t>[= objectivity]</a:t>
            </a:r>
            <a:r>
              <a:rPr lang="en-US" dirty="0"/>
              <a:t> versus </a:t>
            </a:r>
            <a:r>
              <a:rPr lang="en-US" dirty="0">
                <a:solidFill>
                  <a:srgbClr val="F85E08"/>
                </a:solidFill>
              </a:rPr>
              <a:t>Opinion </a:t>
            </a:r>
            <a:r>
              <a:rPr lang="en-US" dirty="0">
                <a:solidFill>
                  <a:srgbClr val="0000CC"/>
                </a:solidFill>
              </a:rPr>
              <a:t>[= subjectivity]</a:t>
            </a:r>
          </a:p>
          <a:p>
            <a:r>
              <a:rPr lang="en-US" dirty="0">
                <a:solidFill>
                  <a:srgbClr val="F85E08"/>
                </a:solidFill>
              </a:rPr>
              <a:t>Step 2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/>
              <a:t>– </a:t>
            </a:r>
            <a:r>
              <a:rPr lang="en-US" dirty="0">
                <a:solidFill>
                  <a:srgbClr val="0000CC"/>
                </a:solidFill>
              </a:rPr>
              <a:t>N-P  Polarity Classification</a:t>
            </a:r>
          </a:p>
          <a:p>
            <a:pPr lvl="1"/>
            <a:r>
              <a:rPr lang="en-US" dirty="0">
                <a:solidFill>
                  <a:srgbClr val="0000CC"/>
                </a:solidFill>
              </a:rPr>
              <a:t>Given an opinionated piece of text, the goal is to classify the opinion as falling under one of two opposing sentiment polarities </a:t>
            </a:r>
          </a:p>
          <a:p>
            <a:pPr lvl="2"/>
            <a:r>
              <a:rPr lang="en-US" dirty="0">
                <a:solidFill>
                  <a:srgbClr val="F85E08"/>
                </a:solidFill>
              </a:rPr>
              <a:t>N </a:t>
            </a:r>
            <a:r>
              <a:rPr lang="en-US" dirty="0">
                <a:solidFill>
                  <a:srgbClr val="0000CC"/>
                </a:solidFill>
              </a:rPr>
              <a:t>[= negative] versus </a:t>
            </a:r>
            <a:r>
              <a:rPr lang="en-US" dirty="0">
                <a:solidFill>
                  <a:srgbClr val="F85E08"/>
                </a:solidFill>
              </a:rPr>
              <a:t>P</a:t>
            </a:r>
            <a:r>
              <a:rPr lang="en-US" dirty="0">
                <a:solidFill>
                  <a:srgbClr val="0000CC"/>
                </a:solidFill>
              </a:rPr>
              <a:t> [= positive]</a:t>
            </a:r>
          </a:p>
        </p:txBody>
      </p:sp>
    </p:spTree>
    <p:extLst>
      <p:ext uri="{BB962C8B-B14F-4D97-AF65-F5344CB8AC3E}">
        <p14:creationId xmlns:p14="http://schemas.microsoft.com/office/powerpoint/2010/main" val="377369942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Sentiment Analysis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F85E08"/>
                </a:solidFill>
              </a:rPr>
              <a:t>Step 3 </a:t>
            </a:r>
            <a:r>
              <a:rPr lang="en-US" dirty="0"/>
              <a:t>– Target Identification</a:t>
            </a:r>
          </a:p>
          <a:p>
            <a:pPr lvl="1"/>
            <a:r>
              <a:rPr lang="en-US" dirty="0"/>
              <a:t>The goal of this step is to accurately identify the target of the expressed sentiment (e.g., a person, a product, an event, etc.)</a:t>
            </a:r>
          </a:p>
          <a:p>
            <a:pPr lvl="2"/>
            <a:r>
              <a:rPr lang="en-US" dirty="0"/>
              <a:t>Level of difficulty </a:t>
            </a:r>
            <a:r>
              <a:rPr lang="en-US" dirty="0">
                <a:sym typeface="Wingdings" panose="05000000000000000000" pitchFamily="2" charset="2"/>
              </a:rPr>
              <a:t></a:t>
            </a:r>
            <a:r>
              <a:rPr lang="en-US" dirty="0"/>
              <a:t> the application domain</a:t>
            </a:r>
          </a:p>
          <a:p>
            <a:r>
              <a:rPr lang="en-US" dirty="0">
                <a:solidFill>
                  <a:srgbClr val="F85E08"/>
                </a:solidFill>
              </a:rPr>
              <a:t>Step 4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/>
              <a:t>– </a:t>
            </a:r>
            <a:r>
              <a:rPr lang="en-US" dirty="0">
                <a:solidFill>
                  <a:srgbClr val="0000CC"/>
                </a:solidFill>
              </a:rPr>
              <a:t>Collection and Aggregation</a:t>
            </a:r>
          </a:p>
          <a:p>
            <a:pPr lvl="1"/>
            <a:r>
              <a:rPr lang="en-US" dirty="0">
                <a:solidFill>
                  <a:srgbClr val="0000CC"/>
                </a:solidFill>
              </a:rPr>
              <a:t>Once the sentiments of all text data points in the document are identified and calculated, they are to be aggregated</a:t>
            </a:r>
          </a:p>
          <a:p>
            <a:pPr lvl="2"/>
            <a:r>
              <a:rPr lang="en-US" dirty="0">
                <a:solidFill>
                  <a:srgbClr val="0000CC"/>
                </a:solidFill>
              </a:rPr>
              <a:t>Word </a:t>
            </a:r>
            <a:r>
              <a:rPr lang="en-US" dirty="0">
                <a:solidFill>
                  <a:srgbClr val="0000CC"/>
                </a:solidFill>
                <a:sym typeface="Wingdings" panose="05000000000000000000" pitchFamily="2" charset="2"/>
              </a:rPr>
              <a:t> Statement  Paragraph  Document</a:t>
            </a:r>
            <a:endParaRPr lang="en-US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367082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Sentiment Analysis and </a:t>
            </a:r>
            <a:br>
              <a:rPr lang="en-US" dirty="0"/>
            </a:br>
            <a:r>
              <a:rPr lang="en-US" dirty="0"/>
              <a:t>Speech Analytics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447800"/>
            <a:ext cx="8193088" cy="4800600"/>
          </a:xfrm>
        </p:spPr>
        <p:txBody>
          <a:bodyPr/>
          <a:lstStyle/>
          <a:p>
            <a:r>
              <a:rPr lang="en-US" dirty="0"/>
              <a:t>Speech analytics – analysis of voice</a:t>
            </a:r>
          </a:p>
          <a:p>
            <a:pPr lvl="1"/>
            <a:r>
              <a:rPr lang="en-US" dirty="0"/>
              <a:t>Content versus other Voice Features</a:t>
            </a:r>
          </a:p>
          <a:p>
            <a:r>
              <a:rPr lang="en-US" dirty="0"/>
              <a:t>Two Approaches</a:t>
            </a:r>
          </a:p>
          <a:p>
            <a:pPr lvl="1"/>
            <a:r>
              <a:rPr lang="en-US" dirty="0">
                <a:solidFill>
                  <a:srgbClr val="F85E08"/>
                </a:solidFill>
              </a:rPr>
              <a:t>The Acoustic Approach</a:t>
            </a:r>
          </a:p>
          <a:p>
            <a:pPr lvl="2"/>
            <a:r>
              <a:rPr lang="en-US" dirty="0"/>
              <a:t>Intensity, Pitch, Jitter, Shimmer, etc.</a:t>
            </a:r>
          </a:p>
          <a:p>
            <a:pPr lvl="1"/>
            <a:r>
              <a:rPr lang="en-US" dirty="0">
                <a:solidFill>
                  <a:srgbClr val="F85E08"/>
                </a:solidFill>
              </a:rPr>
              <a:t>The Linguistic Approach</a:t>
            </a:r>
          </a:p>
          <a:p>
            <a:pPr lvl="2"/>
            <a:r>
              <a:rPr lang="en-US" dirty="0"/>
              <a:t>Lexical: words, phrases, etc. </a:t>
            </a:r>
          </a:p>
          <a:p>
            <a:pPr lvl="2"/>
            <a:r>
              <a:rPr lang="en-US" dirty="0"/>
              <a:t>Disfluencies: filled pauses, hesitation, restarts, etc. </a:t>
            </a:r>
          </a:p>
          <a:p>
            <a:pPr lvl="2"/>
            <a:r>
              <a:rPr lang="en-US" dirty="0"/>
              <a:t>Higher semantics: taxonomy/ontology, pragmatics</a:t>
            </a:r>
          </a:p>
          <a:p>
            <a:r>
              <a:rPr lang="en-US" dirty="0"/>
              <a:t>Many uses and use cases exist</a:t>
            </a:r>
          </a:p>
        </p:txBody>
      </p:sp>
    </p:spTree>
    <p:extLst>
      <p:ext uri="{BB962C8B-B14F-4D97-AF65-F5344CB8AC3E}">
        <p14:creationId xmlns:p14="http://schemas.microsoft.com/office/powerpoint/2010/main" val="2199381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Text Mining Concepts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8382000" cy="4800600"/>
          </a:xfrm>
        </p:spPr>
        <p:txBody>
          <a:bodyPr/>
          <a:lstStyle/>
          <a:p>
            <a:r>
              <a:rPr lang="en-US" sz="2800" dirty="0"/>
              <a:t>Benefits of text mining are obvious, especially in text-rich data environments</a:t>
            </a:r>
          </a:p>
          <a:p>
            <a:pPr lvl="1"/>
            <a:r>
              <a:rPr lang="en-US" sz="2400" dirty="0"/>
              <a:t>e.g., law (court orders), academic research (research articles), finance (quarterly reports), medicine (discharge summaries), biology (molecular interactions), technology (patent files), marketing (customer comments), etc.  </a:t>
            </a:r>
          </a:p>
          <a:p>
            <a:r>
              <a:rPr lang="en-US" sz="2800" dirty="0"/>
              <a:t>Electronic communication records (e.g., Email)</a:t>
            </a:r>
          </a:p>
          <a:p>
            <a:pPr lvl="1"/>
            <a:r>
              <a:rPr lang="en-US" sz="2400" dirty="0"/>
              <a:t>Spam filtering</a:t>
            </a:r>
          </a:p>
          <a:p>
            <a:pPr lvl="1"/>
            <a:r>
              <a:rPr lang="en-US" sz="2400" dirty="0"/>
              <a:t>Email prioritization and categorization</a:t>
            </a:r>
          </a:p>
          <a:p>
            <a:pPr lvl="1"/>
            <a:r>
              <a:rPr lang="en-US" sz="2400" dirty="0"/>
              <a:t>Automatic response generation</a:t>
            </a:r>
          </a:p>
        </p:txBody>
      </p:sp>
    </p:spTree>
    <p:extLst>
      <p:ext uri="{BB962C8B-B14F-4D97-AF65-F5344CB8AC3E}">
        <p14:creationId xmlns:p14="http://schemas.microsoft.com/office/powerpoint/2010/main" val="30981495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Text Mining Application Area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Information extraction</a:t>
            </a:r>
          </a:p>
          <a:p>
            <a:r>
              <a:rPr lang="en-US" dirty="0"/>
              <a:t>Topic tracking</a:t>
            </a:r>
          </a:p>
          <a:p>
            <a:r>
              <a:rPr lang="en-US" dirty="0"/>
              <a:t>Summarization</a:t>
            </a:r>
          </a:p>
          <a:p>
            <a:r>
              <a:rPr lang="en-US" dirty="0"/>
              <a:t>Categorization</a:t>
            </a:r>
          </a:p>
          <a:p>
            <a:r>
              <a:rPr lang="en-US" dirty="0"/>
              <a:t>Clustering</a:t>
            </a:r>
          </a:p>
          <a:p>
            <a:r>
              <a:rPr lang="en-US" dirty="0"/>
              <a:t>Concept linking</a:t>
            </a:r>
          </a:p>
          <a:p>
            <a:r>
              <a:rPr lang="en-US" dirty="0"/>
              <a:t>Question answering</a:t>
            </a:r>
          </a:p>
        </p:txBody>
      </p:sp>
      <p:pic>
        <p:nvPicPr>
          <p:cNvPr id="3074" name="Picture 2" descr="http://infospace.ischool.syr.edu/files/2013/04/textmining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2362200"/>
            <a:ext cx="3454400" cy="259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100154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Text Mining Terminology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Unstructured or semi-structured data</a:t>
            </a:r>
          </a:p>
          <a:p>
            <a:r>
              <a:rPr lang="en-US" dirty="0"/>
              <a:t>Corpus (and corpora)</a:t>
            </a:r>
          </a:p>
          <a:p>
            <a:r>
              <a:rPr lang="en-US" dirty="0"/>
              <a:t>Terms</a:t>
            </a:r>
          </a:p>
          <a:p>
            <a:r>
              <a:rPr lang="en-US" dirty="0"/>
              <a:t>Concepts</a:t>
            </a:r>
          </a:p>
          <a:p>
            <a:r>
              <a:rPr lang="en-US" dirty="0"/>
              <a:t>Stemming</a:t>
            </a:r>
          </a:p>
          <a:p>
            <a:r>
              <a:rPr lang="en-US" dirty="0"/>
              <a:t>Stop words (and include words)</a:t>
            </a:r>
          </a:p>
          <a:p>
            <a:r>
              <a:rPr lang="en-US" dirty="0"/>
              <a:t>Synonyms (and polysemes)</a:t>
            </a:r>
          </a:p>
          <a:p>
            <a:r>
              <a:rPr lang="en-US" dirty="0"/>
              <a:t>Tokenizing</a:t>
            </a:r>
          </a:p>
        </p:txBody>
      </p:sp>
    </p:spTree>
    <p:extLst>
      <p:ext uri="{BB962C8B-B14F-4D97-AF65-F5344CB8AC3E}">
        <p14:creationId xmlns:p14="http://schemas.microsoft.com/office/powerpoint/2010/main" val="9771849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Text Mining Terminology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00200"/>
            <a:ext cx="7924800" cy="4800600"/>
          </a:xfrm>
        </p:spPr>
        <p:txBody>
          <a:bodyPr>
            <a:normAutofit/>
          </a:bodyPr>
          <a:lstStyle/>
          <a:p>
            <a:r>
              <a:rPr lang="en-US" dirty="0"/>
              <a:t>Term dictionary</a:t>
            </a:r>
          </a:p>
          <a:p>
            <a:r>
              <a:rPr lang="en-US" dirty="0"/>
              <a:t>Word frequency</a:t>
            </a:r>
          </a:p>
          <a:p>
            <a:r>
              <a:rPr lang="en-US" dirty="0"/>
              <a:t>Part-of-speech tagging</a:t>
            </a:r>
          </a:p>
          <a:p>
            <a:r>
              <a:rPr lang="en-US" dirty="0"/>
              <a:t>Morphology</a:t>
            </a:r>
          </a:p>
          <a:p>
            <a:r>
              <a:rPr lang="en-US" dirty="0"/>
              <a:t>Term-by-document matrix</a:t>
            </a:r>
          </a:p>
          <a:p>
            <a:pPr lvl="1"/>
            <a:r>
              <a:rPr lang="en-US" dirty="0"/>
              <a:t>Occurrence matrix</a:t>
            </a:r>
          </a:p>
          <a:p>
            <a:r>
              <a:rPr lang="en-US" dirty="0"/>
              <a:t>Singular value decomposition</a:t>
            </a:r>
          </a:p>
          <a:p>
            <a:pPr lvl="1"/>
            <a:r>
              <a:rPr lang="en-US" dirty="0"/>
              <a:t>Latent semantic indexing</a:t>
            </a:r>
          </a:p>
        </p:txBody>
      </p:sp>
    </p:spTree>
    <p:extLst>
      <p:ext uri="{BB962C8B-B14F-4D97-AF65-F5344CB8AC3E}">
        <p14:creationId xmlns:p14="http://schemas.microsoft.com/office/powerpoint/2010/main" val="20611130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231776"/>
            <a:ext cx="7840662" cy="1139824"/>
          </a:xfrm>
        </p:spPr>
        <p:txBody>
          <a:bodyPr/>
          <a:lstStyle/>
          <a:p>
            <a:r>
              <a:rPr lang="en-US" dirty="0"/>
              <a:t>Natural Language Processing (NLP)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00200"/>
            <a:ext cx="8382000" cy="4800600"/>
          </a:xfrm>
        </p:spPr>
        <p:txBody>
          <a:bodyPr/>
          <a:lstStyle/>
          <a:p>
            <a:r>
              <a:rPr lang="en-US" sz="2800" dirty="0"/>
              <a:t>Structuring a collection of text</a:t>
            </a:r>
          </a:p>
          <a:p>
            <a:pPr lvl="1"/>
            <a:r>
              <a:rPr lang="en-US" sz="2400" dirty="0">
                <a:solidFill>
                  <a:srgbClr val="FF3300"/>
                </a:solidFill>
              </a:rPr>
              <a:t>Old approach</a:t>
            </a:r>
            <a:r>
              <a:rPr lang="en-US" sz="2400" dirty="0"/>
              <a:t>: bag-of-words</a:t>
            </a:r>
          </a:p>
          <a:p>
            <a:pPr lvl="1"/>
            <a:r>
              <a:rPr lang="en-US" sz="2400" dirty="0">
                <a:solidFill>
                  <a:srgbClr val="FF3300"/>
                </a:solidFill>
              </a:rPr>
              <a:t>New approach</a:t>
            </a:r>
            <a:r>
              <a:rPr lang="en-US" sz="2400" dirty="0"/>
              <a:t>: natural language processing</a:t>
            </a:r>
          </a:p>
          <a:p>
            <a:r>
              <a:rPr lang="en-US" sz="2800" dirty="0"/>
              <a:t>NLP is …</a:t>
            </a:r>
          </a:p>
          <a:p>
            <a:pPr lvl="1"/>
            <a:r>
              <a:rPr lang="en-US" sz="2400" dirty="0"/>
              <a:t>a very important concept in text mining</a:t>
            </a:r>
          </a:p>
          <a:p>
            <a:pPr lvl="1"/>
            <a:r>
              <a:rPr lang="en-US" sz="2400" dirty="0"/>
              <a:t>a subfield of artificial intelligence and computational linguistics</a:t>
            </a:r>
          </a:p>
          <a:p>
            <a:pPr lvl="1"/>
            <a:r>
              <a:rPr lang="en-US" sz="2400" dirty="0"/>
              <a:t>the studies of "understanding" the natural human language</a:t>
            </a:r>
          </a:p>
          <a:p>
            <a:r>
              <a:rPr lang="en-US" sz="2800" dirty="0"/>
              <a:t>Syntax versus semantics-based text mining</a:t>
            </a:r>
          </a:p>
        </p:txBody>
      </p:sp>
    </p:spTree>
    <p:extLst>
      <p:ext uri="{BB962C8B-B14F-4D97-AF65-F5344CB8AC3E}">
        <p14:creationId xmlns:p14="http://schemas.microsoft.com/office/powerpoint/2010/main" val="31049654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Natural Language Processing (NLP)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00200"/>
            <a:ext cx="8229600" cy="4800600"/>
          </a:xfrm>
        </p:spPr>
        <p:txBody>
          <a:bodyPr>
            <a:normAutofit/>
          </a:bodyPr>
          <a:lstStyle/>
          <a:p>
            <a:r>
              <a:rPr lang="en-US" dirty="0"/>
              <a:t>What is “Understanding” ?</a:t>
            </a:r>
          </a:p>
          <a:p>
            <a:pPr lvl="1"/>
            <a:r>
              <a:rPr lang="en-US" sz="3000" dirty="0"/>
              <a:t>Human understands, what about computers?</a:t>
            </a:r>
          </a:p>
          <a:p>
            <a:pPr lvl="1"/>
            <a:r>
              <a:rPr lang="en-US" sz="3000" dirty="0"/>
              <a:t>Natural language is vague, context driven</a:t>
            </a:r>
          </a:p>
          <a:p>
            <a:pPr lvl="1"/>
            <a:r>
              <a:rPr lang="en-US" sz="3000" dirty="0"/>
              <a:t>True understanding requires extensive knowledge of a topic</a:t>
            </a:r>
          </a:p>
          <a:p>
            <a:pPr lvl="1"/>
            <a:endParaRPr lang="en-US" sz="2800" dirty="0"/>
          </a:p>
          <a:p>
            <a:pPr lvl="1"/>
            <a:r>
              <a:rPr lang="en-US" dirty="0">
                <a:solidFill>
                  <a:srgbClr val="FF3300"/>
                </a:solidFill>
              </a:rPr>
              <a:t>Can/will computers ever understand natural language the same/accurate way we do</a:t>
            </a:r>
            <a:r>
              <a:rPr lang="en-US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42537955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Natural Language Processing (NLP)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00200"/>
            <a:ext cx="8382000" cy="4800600"/>
          </a:xfrm>
        </p:spPr>
        <p:txBody>
          <a:bodyPr/>
          <a:lstStyle/>
          <a:p>
            <a:r>
              <a:rPr lang="en-US" sz="2800" dirty="0"/>
              <a:t>Challenges in NLP</a:t>
            </a:r>
          </a:p>
          <a:p>
            <a:pPr lvl="1"/>
            <a:r>
              <a:rPr lang="en-US" sz="2400" dirty="0"/>
              <a:t>Part-of-speech tagging	</a:t>
            </a:r>
          </a:p>
          <a:p>
            <a:pPr lvl="1"/>
            <a:r>
              <a:rPr lang="en-US" sz="2400" dirty="0"/>
              <a:t>Text segmentation</a:t>
            </a:r>
          </a:p>
          <a:p>
            <a:pPr lvl="1"/>
            <a:r>
              <a:rPr lang="en-US" sz="2400" dirty="0"/>
              <a:t>Word sense disambiguation	</a:t>
            </a:r>
          </a:p>
          <a:p>
            <a:pPr lvl="1"/>
            <a:r>
              <a:rPr lang="en-US" sz="2400" dirty="0"/>
              <a:t>Syntax ambiguity</a:t>
            </a:r>
          </a:p>
          <a:p>
            <a:pPr lvl="1"/>
            <a:r>
              <a:rPr lang="en-US" sz="2400" dirty="0"/>
              <a:t>Imperfect or irregular input</a:t>
            </a:r>
          </a:p>
          <a:p>
            <a:pPr lvl="1"/>
            <a:r>
              <a:rPr lang="en-US" sz="2400" dirty="0"/>
              <a:t>Speech acts</a:t>
            </a:r>
          </a:p>
          <a:p>
            <a:pPr lvl="4"/>
            <a:endParaRPr lang="en-US" sz="1000" dirty="0"/>
          </a:p>
          <a:p>
            <a:r>
              <a:rPr lang="en-US" sz="2800" dirty="0"/>
              <a:t>Dream of AI community </a:t>
            </a:r>
          </a:p>
          <a:p>
            <a:pPr lvl="1"/>
            <a:r>
              <a:rPr lang="en-US" sz="2400" dirty="0"/>
              <a:t>to have algorithms that are capable of automatically reading and obtaining knowledge from text</a:t>
            </a:r>
          </a:p>
        </p:txBody>
      </p:sp>
    </p:spTree>
    <p:extLst>
      <p:ext uri="{BB962C8B-B14F-4D97-AF65-F5344CB8AC3E}">
        <p14:creationId xmlns:p14="http://schemas.microsoft.com/office/powerpoint/2010/main" val="4010999153"/>
      </p:ext>
    </p:extLst>
  </p:cSld>
  <p:clrMapOvr>
    <a:masterClrMapping/>
  </p:clrMapOvr>
</p:sld>
</file>

<file path=ppt/theme/theme1.xml><?xml version="1.0" encoding="utf-8"?>
<a:theme xmlns:a="http://schemas.openxmlformats.org/drawingml/2006/main" name="OSU_PPTemplate">
  <a:themeElements>
    <a:clrScheme name="OSU_PPTemplate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OSU_PPTemplate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2075" tIns="46038" rIns="92075" bIns="46038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1" i="0" u="none" strike="noStrike" cap="none" normalizeH="0" baseline="0" smtClean="0">
            <a:ln>
              <a:noFill/>
            </a:ln>
            <a:solidFill>
              <a:srgbClr val="CC33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2075" tIns="46038" rIns="92075" bIns="46038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1" i="0" u="none" strike="noStrike" cap="none" normalizeH="0" baseline="0" smtClean="0">
            <a:ln>
              <a:noFill/>
            </a:ln>
            <a:solidFill>
              <a:srgbClr val="CC33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ahoma" pitchFamily="34" charset="0"/>
          </a:defRPr>
        </a:defPPr>
      </a:lstStyle>
    </a:lnDef>
  </a:objectDefaults>
  <a:extraClrSchemeLst>
    <a:extraClrScheme>
      <a:clrScheme name="OSU_PPTemplate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SU_PPTemplate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SU_PPTemplate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SU_PPTemplate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SU_PPTemplate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SU_PPTemplate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SU_PPTemplate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C:\User\Teaching\MSIS5633 - Fall2002\Class Presentations\OSU_PPTemplate.pot</Template>
  <TotalTime>4620</TotalTime>
  <Words>1084</Words>
  <Application>Microsoft Office PowerPoint</Application>
  <PresentationFormat>On-screen Show (4:3)</PresentationFormat>
  <Paragraphs>216</Paragraphs>
  <Slides>25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Arial</vt:lpstr>
      <vt:lpstr>Tahoma</vt:lpstr>
      <vt:lpstr>Times New Roman</vt:lpstr>
      <vt:lpstr>Wingdings</vt:lpstr>
      <vt:lpstr>OSU_PPTemplate</vt:lpstr>
      <vt:lpstr>Text Mining Concepts</vt:lpstr>
      <vt:lpstr>Data Mining versus Text Mining</vt:lpstr>
      <vt:lpstr>Text Mining Concepts</vt:lpstr>
      <vt:lpstr>Text Mining Application Area</vt:lpstr>
      <vt:lpstr>Text Mining Terminology</vt:lpstr>
      <vt:lpstr>Text Mining Terminology</vt:lpstr>
      <vt:lpstr>Natural Language Processing (NLP)</vt:lpstr>
      <vt:lpstr>Natural Language Processing (NLP)</vt:lpstr>
      <vt:lpstr>Natural Language Processing (NLP)</vt:lpstr>
      <vt:lpstr>Natural Language Processing (NLP)</vt:lpstr>
      <vt:lpstr>NLP Task Categories</vt:lpstr>
      <vt:lpstr>Text Mining Applications</vt:lpstr>
      <vt:lpstr>Text Mining Process</vt:lpstr>
      <vt:lpstr>Text Mining Process</vt:lpstr>
      <vt:lpstr>Text Mining Process</vt:lpstr>
      <vt:lpstr>Text Mining Process</vt:lpstr>
      <vt:lpstr>Text Mining Process</vt:lpstr>
      <vt:lpstr>Text Mining Process</vt:lpstr>
      <vt:lpstr>Text Mining Tools</vt:lpstr>
      <vt:lpstr>Sentiment Analysis Overview</vt:lpstr>
      <vt:lpstr>Sentiment Analysis Applications</vt:lpstr>
      <vt:lpstr>Sentiment  Analysis  Process</vt:lpstr>
      <vt:lpstr>Sentiment Analysis Process</vt:lpstr>
      <vt:lpstr>Sentiment Analysis Process</vt:lpstr>
      <vt:lpstr>Sentiment Analysis and  Speech Analytics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DSS Chapter 1</dc:title>
  <dc:creator>Dursun Delen</dc:creator>
  <cp:lastModifiedBy>Salman Alsaby</cp:lastModifiedBy>
  <cp:revision>218</cp:revision>
  <cp:lastPrinted>2000-12-01T14:01:59Z</cp:lastPrinted>
  <dcterms:created xsi:type="dcterms:W3CDTF">1998-03-18T21:58:50Z</dcterms:created>
  <dcterms:modified xsi:type="dcterms:W3CDTF">2016-05-06T23:49:35Z</dcterms:modified>
</cp:coreProperties>
</file>